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87" r:id="rId3"/>
    <p:sldId id="294" r:id="rId4"/>
    <p:sldId id="291" r:id="rId5"/>
    <p:sldId id="292" r:id="rId6"/>
    <p:sldId id="293" r:id="rId7"/>
    <p:sldId id="273" r:id="rId8"/>
    <p:sldId id="284" r:id="rId9"/>
    <p:sldId id="290" r:id="rId10"/>
    <p:sldId id="295" r:id="rId11"/>
    <p:sldId id="276" r:id="rId12"/>
    <p:sldId id="277" r:id="rId13"/>
    <p:sldId id="280" r:id="rId14"/>
    <p:sldId id="286" r:id="rId15"/>
    <p:sldId id="28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7F95"/>
    <a:srgbClr val="FFC0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39"/>
    <p:restoredTop sz="84753"/>
  </p:normalViewPr>
  <p:slideViewPr>
    <p:cSldViewPr snapToGrid="0" snapToObjects="1">
      <p:cViewPr varScale="1">
        <p:scale>
          <a:sx n="132" d="100"/>
          <a:sy n="132" d="100"/>
        </p:scale>
        <p:origin x="20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B8DC7C-1110-9F4E-B306-3154ADB1BF27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74244C-C061-D140-84E1-7424AF74A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313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4244C-C061-D140-84E1-7424AF74A35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762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4244C-C061-D140-84E1-7424AF74A35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4284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www.thermofisher.com</a:t>
            </a:r>
            <a:r>
              <a:rPr lang="en-US" dirty="0"/>
              <a:t>/us/</a:t>
            </a:r>
            <a:r>
              <a:rPr lang="en-US" dirty="0" err="1"/>
              <a:t>en</a:t>
            </a:r>
            <a:r>
              <a:rPr lang="en-US" dirty="0"/>
              <a:t>/home/life-science/cell-analysis/cell-analysis-learning-center/immunology-at-work/</a:t>
            </a:r>
            <a:r>
              <a:rPr lang="en-US" dirty="0" err="1"/>
              <a:t>proinflammatory-cytokines-overview.html#references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4244C-C061-D140-84E1-7424AF74A35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68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4244C-C061-D140-84E1-7424AF74A3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673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4244C-C061-D140-84E1-7424AF74A3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093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4244C-C061-D140-84E1-7424AF74A3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64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4244C-C061-D140-84E1-7424AF74A3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1625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4244C-C061-D140-84E1-7424AF74A35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348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4244C-C061-D140-84E1-7424AF74A35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2128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4244C-C061-D140-84E1-7424AF74A35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756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4244C-C061-D140-84E1-7424AF74A3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076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8B3A2-4C16-2E45-937B-6505547A88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0D91D9-D711-C54F-AB3F-F8F326DF26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1AFB2-4FBD-214E-BB40-075476697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06E25-B43D-8844-9838-2766CA656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7F3CC-A799-4A41-8C4D-C3C845357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668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346B0-2E73-494A-BEE5-50A59C0EA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94123-76ED-434B-B1D6-7331B8F086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B16DD-9C7F-E74F-AE6F-C83627A09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9A721-B91F-A24E-AFCB-C5F6C7BAD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E241D-D9D4-3C4C-ADAD-9FB3AB9BF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19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D5AF4C-3CC6-1F4A-83B5-BBAC30CBA3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E03FC6-2C63-7B46-9A09-23614807F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48F39-34FD-1F42-B524-04F0EBAC4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63FCF-B4B4-484D-806B-D915343DA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F6A14-965F-2F48-97B5-0CF85876D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13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02F24-3AC6-7342-AE13-BA292EB70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6DEFD-6E2F-2E4F-834D-A65704A0E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E32BE-1FD4-8B4F-A8A6-E83E85C0D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BA58F-AA54-604B-B713-7CDA056E5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F9BF78-A2B8-184C-B682-21F2ABA1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39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B672D-D7BD-7D4D-AE2A-6690AAFF0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8EFFE-1CD1-9A47-BD47-B37BDB307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03440-1FD2-9944-9B10-4858DD85D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2B34A-BC65-3F47-A91E-0A2924CB6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F61BD-5343-3B49-9605-689B42E37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870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1EF1F-54A2-EA41-8D9A-31C53D5FC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D3CEA-3F6F-E044-9F1E-176C9E0261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190B0B-FC0F-664A-82B5-9848AD4C40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A7CC68-3B2A-F34B-A8D5-4111DF756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EEE99-A5B4-5345-AA53-79E267D04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77404-64F5-AD45-A27A-30E5747C2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941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7C369-239D-6B47-8E7E-031BCB9A1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CDD6B-C2FD-1146-9E57-0FCE34782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8EC240-6FAC-F447-AC3A-C53864933E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D74BCD-7D07-0E42-BD88-E1D4482ED6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2DE246-AEAF-2944-B9E9-A42FDC7B78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A8F1FC-FF1C-A047-984F-47AA7AA7F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77FD92-3FBF-BD4A-B56F-91D79F6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CBCB75-EDB9-454D-929D-387A8370C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168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2119A-2B5B-0B4E-882D-DC5948101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1463C7-A91B-7A4A-83AE-6CF0FD4CA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64B1ED-B034-5445-B08A-FE54F8AB9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D503DE-6771-E24B-9CDF-17D0A9AA4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52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78D7-F55B-484C-B8D9-CE996CC00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DC3C58-664D-F541-AE8B-6A69C1C80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B55CCE-4245-BF44-BDF1-546478096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11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1D21D-E61C-264B-8C9F-7486E34C9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8B66F-E6D8-0F4E-8AA0-D0BCA188C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DB604D-F7F3-AC45-9CCA-9F7AA6669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A4FE4F-7BBA-3F4F-AD98-56BDBA56F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1BAFB-C5FC-CA4B-BD80-AD8C8E99F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FC15A-61CD-7043-99D9-05F2767AB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2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CCEE3-94CE-5B46-A8FE-785869C9F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523911-CF81-854F-9205-6B1BCC23EA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A63F31-B05A-6449-9B44-0C4F6AA392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0A76E6-B5CB-6E48-BC6B-821EEAB07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146B40-8F6A-8D4C-8F5E-AD463FB42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F8B482-3131-1140-A879-0C5FCCE49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252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9AA1F6-D1A0-8447-A7D9-D89B7BD38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E901BD-285D-6047-999E-CD3B7CE74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9A30A-E6C8-D749-BF87-9C3505CA4C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347E3-33A9-5044-878A-AD3E1109BBD7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274FE-2FB7-D44E-B098-9227D6D5B5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E402B-2327-4D48-BDAF-0EB5932D51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82C740-FF08-6141-A554-CB4F5B156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850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CA815F2C-4E80-4019-8E59-FAD3F7F847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009304" cy="6858000"/>
          </a:xfrm>
          <a:custGeom>
            <a:avLst/>
            <a:gdLst>
              <a:gd name="connsiteX0" fmla="*/ 8239723 w 12009304"/>
              <a:gd name="connsiteY0" fmla="*/ 5083103 h 6858000"/>
              <a:gd name="connsiteX1" fmla="*/ 9505105 w 12009304"/>
              <a:gd name="connsiteY1" fmla="*/ 5083103 h 6858000"/>
              <a:gd name="connsiteX2" fmla="*/ 9564676 w 12009304"/>
              <a:gd name="connsiteY2" fmla="*/ 5091016 h 6858000"/>
              <a:gd name="connsiteX3" fmla="*/ 9605648 w 12009304"/>
              <a:gd name="connsiteY3" fmla="*/ 5108194 h 6858000"/>
              <a:gd name="connsiteX4" fmla="*/ 9580608 w 12009304"/>
              <a:gd name="connsiteY4" fmla="*/ 5151499 h 6858000"/>
              <a:gd name="connsiteX5" fmla="*/ 8693486 w 12009304"/>
              <a:gd name="connsiteY5" fmla="*/ 6685800 h 6858000"/>
              <a:gd name="connsiteX6" fmla="*/ 8595419 w 12009304"/>
              <a:gd name="connsiteY6" fmla="*/ 6814017 h 6858000"/>
              <a:gd name="connsiteX7" fmla="*/ 8545620 w 12009304"/>
              <a:gd name="connsiteY7" fmla="*/ 6858000 h 6858000"/>
              <a:gd name="connsiteX8" fmla="*/ 7612173 w 12009304"/>
              <a:gd name="connsiteY8" fmla="*/ 6858000 h 6858000"/>
              <a:gd name="connsiteX9" fmla="*/ 7591825 w 12009304"/>
              <a:gd name="connsiteY9" fmla="*/ 6822959 h 6858000"/>
              <a:gd name="connsiteX10" fmla="*/ 7411622 w 12009304"/>
              <a:gd name="connsiteY10" fmla="*/ 6512633 h 6858000"/>
              <a:gd name="connsiteX11" fmla="*/ 7411622 w 12009304"/>
              <a:gd name="connsiteY11" fmla="*/ 6289354 h 6858000"/>
              <a:gd name="connsiteX12" fmla="*/ 8045680 w 12009304"/>
              <a:gd name="connsiteY12" fmla="*/ 5197465 h 6858000"/>
              <a:gd name="connsiteX13" fmla="*/ 8239723 w 12009304"/>
              <a:gd name="connsiteY13" fmla="*/ 5083103 h 6858000"/>
              <a:gd name="connsiteX14" fmla="*/ 10622296 w 12009304"/>
              <a:gd name="connsiteY14" fmla="*/ 1326563 h 6858000"/>
              <a:gd name="connsiteX15" fmla="*/ 11448522 w 12009304"/>
              <a:gd name="connsiteY15" fmla="*/ 1326563 h 6858000"/>
              <a:gd name="connsiteX16" fmla="*/ 11577006 w 12009304"/>
              <a:gd name="connsiteY16" fmla="*/ 1401233 h 6858000"/>
              <a:gd name="connsiteX17" fmla="*/ 11989228 w 12009304"/>
              <a:gd name="connsiteY17" fmla="*/ 2114179 h 6858000"/>
              <a:gd name="connsiteX18" fmla="*/ 11989228 w 12009304"/>
              <a:gd name="connsiteY18" fmla="*/ 2259969 h 6858000"/>
              <a:gd name="connsiteX19" fmla="*/ 11577006 w 12009304"/>
              <a:gd name="connsiteY19" fmla="*/ 2972914 h 6858000"/>
              <a:gd name="connsiteX20" fmla="*/ 11448522 w 12009304"/>
              <a:gd name="connsiteY20" fmla="*/ 3047587 h 6858000"/>
              <a:gd name="connsiteX21" fmla="*/ 10622296 w 12009304"/>
              <a:gd name="connsiteY21" fmla="*/ 3047587 h 6858000"/>
              <a:gd name="connsiteX22" fmla="*/ 10495594 w 12009304"/>
              <a:gd name="connsiteY22" fmla="*/ 2972914 h 6858000"/>
              <a:gd name="connsiteX23" fmla="*/ 10081589 w 12009304"/>
              <a:gd name="connsiteY23" fmla="*/ 2259969 h 6858000"/>
              <a:gd name="connsiteX24" fmla="*/ 10081589 w 12009304"/>
              <a:gd name="connsiteY24" fmla="*/ 2114179 h 6858000"/>
              <a:gd name="connsiteX25" fmla="*/ 10495594 w 12009304"/>
              <a:gd name="connsiteY25" fmla="*/ 1401233 h 6858000"/>
              <a:gd name="connsiteX26" fmla="*/ 10622296 w 12009304"/>
              <a:gd name="connsiteY26" fmla="*/ 1326563 h 6858000"/>
              <a:gd name="connsiteX27" fmla="*/ 0 w 12009304"/>
              <a:gd name="connsiteY27" fmla="*/ 0 h 6858000"/>
              <a:gd name="connsiteX28" fmla="*/ 4457990 w 12009304"/>
              <a:gd name="connsiteY28" fmla="*/ 0 h 6858000"/>
              <a:gd name="connsiteX29" fmla="*/ 5902610 w 12009304"/>
              <a:gd name="connsiteY29" fmla="*/ 0 h 6858000"/>
              <a:gd name="connsiteX30" fmla="*/ 8476869 w 12009304"/>
              <a:gd name="connsiteY30" fmla="*/ 0 h 6858000"/>
              <a:gd name="connsiteX31" fmla="*/ 8535933 w 12009304"/>
              <a:gd name="connsiteY31" fmla="*/ 39849 h 6858000"/>
              <a:gd name="connsiteX32" fmla="*/ 8693486 w 12009304"/>
              <a:gd name="connsiteY32" fmla="*/ 220603 h 6858000"/>
              <a:gd name="connsiteX33" fmla="*/ 10389180 w 12009304"/>
              <a:gd name="connsiteY33" fmla="*/ 3153347 h 6858000"/>
              <a:gd name="connsiteX34" fmla="*/ 10389180 w 12009304"/>
              <a:gd name="connsiteY34" fmla="*/ 3753061 h 6858000"/>
              <a:gd name="connsiteX35" fmla="*/ 9759557 w 12009304"/>
              <a:gd name="connsiteY35" fmla="*/ 4842009 h 6858000"/>
              <a:gd name="connsiteX36" fmla="*/ 9706493 w 12009304"/>
              <a:gd name="connsiteY36" fmla="*/ 4933778 h 6858000"/>
              <a:gd name="connsiteX37" fmla="*/ 9708360 w 12009304"/>
              <a:gd name="connsiteY37" fmla="*/ 4934561 h 6858000"/>
              <a:gd name="connsiteX38" fmla="*/ 9802002 w 12009304"/>
              <a:gd name="connsiteY38" fmla="*/ 5029008 h 6858000"/>
              <a:gd name="connsiteX39" fmla="*/ 10514131 w 12009304"/>
              <a:gd name="connsiteY39" fmla="*/ 6260653 h 6858000"/>
              <a:gd name="connsiteX40" fmla="*/ 10514131 w 12009304"/>
              <a:gd name="connsiteY40" fmla="*/ 6512512 h 6858000"/>
              <a:gd name="connsiteX41" fmla="*/ 10340271 w 12009304"/>
              <a:gd name="connsiteY41" fmla="*/ 6813206 h 6858000"/>
              <a:gd name="connsiteX42" fmla="*/ 10314372 w 12009304"/>
              <a:gd name="connsiteY42" fmla="*/ 6858000 h 6858000"/>
              <a:gd name="connsiteX43" fmla="*/ 10119136 w 12009304"/>
              <a:gd name="connsiteY43" fmla="*/ 6858000 h 6858000"/>
              <a:gd name="connsiteX44" fmla="*/ 10122008 w 12009304"/>
              <a:gd name="connsiteY44" fmla="*/ 6853033 h 6858000"/>
              <a:gd name="connsiteX45" fmla="*/ 10327158 w 12009304"/>
              <a:gd name="connsiteY45" fmla="*/ 6498223 h 6858000"/>
              <a:gd name="connsiteX46" fmla="*/ 10327158 w 12009304"/>
              <a:gd name="connsiteY46" fmla="*/ 6274942 h 6858000"/>
              <a:gd name="connsiteX47" fmla="*/ 9695832 w 12009304"/>
              <a:gd name="connsiteY47" fmla="*/ 5183053 h 6858000"/>
              <a:gd name="connsiteX48" fmla="*/ 9612819 w 12009304"/>
              <a:gd name="connsiteY48" fmla="*/ 5099323 h 6858000"/>
              <a:gd name="connsiteX49" fmla="*/ 9603213 w 12009304"/>
              <a:gd name="connsiteY49" fmla="*/ 5095298 h 6858000"/>
              <a:gd name="connsiteX50" fmla="*/ 9654707 w 12009304"/>
              <a:gd name="connsiteY50" fmla="*/ 5006238 h 6858000"/>
              <a:gd name="connsiteX51" fmla="*/ 9693004 w 12009304"/>
              <a:gd name="connsiteY51" fmla="*/ 4940002 h 6858000"/>
              <a:gd name="connsiteX52" fmla="*/ 9653283 w 12009304"/>
              <a:gd name="connsiteY52" fmla="*/ 4923348 h 6858000"/>
              <a:gd name="connsiteX53" fmla="*/ 9586087 w 12009304"/>
              <a:gd name="connsiteY53" fmla="*/ 4914420 h 6858000"/>
              <a:gd name="connsiteX54" fmla="*/ 8158743 w 12009304"/>
              <a:gd name="connsiteY54" fmla="*/ 4914420 h 6858000"/>
              <a:gd name="connsiteX55" fmla="*/ 7939863 w 12009304"/>
              <a:gd name="connsiteY55" fmla="*/ 5043420 h 6858000"/>
              <a:gd name="connsiteX56" fmla="*/ 7224650 w 12009304"/>
              <a:gd name="connsiteY56" fmla="*/ 6275065 h 6858000"/>
              <a:gd name="connsiteX57" fmla="*/ 7224650 w 12009304"/>
              <a:gd name="connsiteY57" fmla="*/ 6526922 h 6858000"/>
              <a:gd name="connsiteX58" fmla="*/ 7350544 w 12009304"/>
              <a:gd name="connsiteY58" fmla="*/ 6743723 h 6858000"/>
              <a:gd name="connsiteX59" fmla="*/ 7416905 w 12009304"/>
              <a:gd name="connsiteY59" fmla="*/ 6858000 h 6858000"/>
              <a:gd name="connsiteX60" fmla="*/ 5902610 w 12009304"/>
              <a:gd name="connsiteY60" fmla="*/ 6858000 h 6858000"/>
              <a:gd name="connsiteX61" fmla="*/ 4389357 w 12009304"/>
              <a:gd name="connsiteY61" fmla="*/ 6858000 h 6858000"/>
              <a:gd name="connsiteX62" fmla="*/ 0 w 12009304"/>
              <a:gd name="connsiteY6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2009304" h="6858000">
                <a:moveTo>
                  <a:pt x="8239723" y="5083103"/>
                </a:moveTo>
                <a:cubicBezTo>
                  <a:pt x="8239723" y="5083103"/>
                  <a:pt x="8239723" y="5083103"/>
                  <a:pt x="9505105" y="5083103"/>
                </a:cubicBezTo>
                <a:cubicBezTo>
                  <a:pt x="9525601" y="5083103"/>
                  <a:pt x="9545588" y="5085825"/>
                  <a:pt x="9564676" y="5091016"/>
                </a:cubicBezTo>
                <a:lnTo>
                  <a:pt x="9605648" y="5108194"/>
                </a:lnTo>
                <a:lnTo>
                  <a:pt x="9580608" y="5151499"/>
                </a:lnTo>
                <a:cubicBezTo>
                  <a:pt x="9354208" y="5543062"/>
                  <a:pt x="9064418" y="6044264"/>
                  <a:pt x="8693486" y="6685800"/>
                </a:cubicBezTo>
                <a:cubicBezTo>
                  <a:pt x="8665958" y="6733339"/>
                  <a:pt x="8632925" y="6776306"/>
                  <a:pt x="8595419" y="6814017"/>
                </a:cubicBezTo>
                <a:lnTo>
                  <a:pt x="8545620" y="6858000"/>
                </a:lnTo>
                <a:lnTo>
                  <a:pt x="7612173" y="6858000"/>
                </a:lnTo>
                <a:lnTo>
                  <a:pt x="7591825" y="6822959"/>
                </a:lnTo>
                <a:cubicBezTo>
                  <a:pt x="7538315" y="6730809"/>
                  <a:pt x="7478495" y="6627794"/>
                  <a:pt x="7411622" y="6512633"/>
                </a:cubicBezTo>
                <a:cubicBezTo>
                  <a:pt x="7370628" y="6444560"/>
                  <a:pt x="7370628" y="6357427"/>
                  <a:pt x="7411622" y="6289354"/>
                </a:cubicBezTo>
                <a:cubicBezTo>
                  <a:pt x="7411622" y="6289354"/>
                  <a:pt x="7411622" y="6289354"/>
                  <a:pt x="8045680" y="5197465"/>
                </a:cubicBezTo>
                <a:cubicBezTo>
                  <a:pt x="8083943" y="5126669"/>
                  <a:pt x="8160465" y="5083103"/>
                  <a:pt x="8239723" y="5083103"/>
                </a:cubicBezTo>
                <a:close/>
                <a:moveTo>
                  <a:pt x="10622296" y="1326563"/>
                </a:moveTo>
                <a:cubicBezTo>
                  <a:pt x="10622296" y="1326563"/>
                  <a:pt x="10622296" y="1326563"/>
                  <a:pt x="11448522" y="1326563"/>
                </a:cubicBezTo>
                <a:cubicBezTo>
                  <a:pt x="11502058" y="1326563"/>
                  <a:pt x="11550238" y="1355009"/>
                  <a:pt x="11577006" y="1401233"/>
                </a:cubicBezTo>
                <a:cubicBezTo>
                  <a:pt x="11577006" y="1401233"/>
                  <a:pt x="11577006" y="1401233"/>
                  <a:pt x="11989228" y="2114179"/>
                </a:cubicBezTo>
                <a:cubicBezTo>
                  <a:pt x="12015996" y="2158629"/>
                  <a:pt x="12015996" y="2215522"/>
                  <a:pt x="11989228" y="2259969"/>
                </a:cubicBezTo>
                <a:cubicBezTo>
                  <a:pt x="11989228" y="2259969"/>
                  <a:pt x="11989228" y="2259969"/>
                  <a:pt x="11577006" y="2972914"/>
                </a:cubicBezTo>
                <a:cubicBezTo>
                  <a:pt x="11550238" y="3019141"/>
                  <a:pt x="11502058" y="3047587"/>
                  <a:pt x="11448522" y="3047587"/>
                </a:cubicBezTo>
                <a:cubicBezTo>
                  <a:pt x="11448522" y="3047587"/>
                  <a:pt x="11448522" y="3047587"/>
                  <a:pt x="10622296" y="3047587"/>
                </a:cubicBezTo>
                <a:cubicBezTo>
                  <a:pt x="10570544" y="3047587"/>
                  <a:pt x="10520578" y="3019141"/>
                  <a:pt x="10495594" y="2972914"/>
                </a:cubicBezTo>
                <a:cubicBezTo>
                  <a:pt x="10495594" y="2972914"/>
                  <a:pt x="10495594" y="2972914"/>
                  <a:pt x="10081589" y="2259969"/>
                </a:cubicBezTo>
                <a:cubicBezTo>
                  <a:pt x="10054821" y="2215522"/>
                  <a:pt x="10054821" y="2158629"/>
                  <a:pt x="10081589" y="2114179"/>
                </a:cubicBezTo>
                <a:cubicBezTo>
                  <a:pt x="10081589" y="2114179"/>
                  <a:pt x="10081589" y="2114179"/>
                  <a:pt x="10495594" y="1401233"/>
                </a:cubicBezTo>
                <a:cubicBezTo>
                  <a:pt x="10520578" y="1355009"/>
                  <a:pt x="10570544" y="1326563"/>
                  <a:pt x="10622296" y="1326563"/>
                </a:cubicBezTo>
                <a:close/>
                <a:moveTo>
                  <a:pt x="0" y="0"/>
                </a:moveTo>
                <a:lnTo>
                  <a:pt x="4457990" y="0"/>
                </a:lnTo>
                <a:lnTo>
                  <a:pt x="5902610" y="0"/>
                </a:lnTo>
                <a:lnTo>
                  <a:pt x="8476869" y="0"/>
                </a:lnTo>
                <a:lnTo>
                  <a:pt x="8535933" y="39849"/>
                </a:lnTo>
                <a:cubicBezTo>
                  <a:pt x="8598516" y="88273"/>
                  <a:pt x="8652195" y="149296"/>
                  <a:pt x="8693486" y="220603"/>
                </a:cubicBezTo>
                <a:cubicBezTo>
                  <a:pt x="8693486" y="220603"/>
                  <a:pt x="8693486" y="220603"/>
                  <a:pt x="10389180" y="3153347"/>
                </a:cubicBezTo>
                <a:cubicBezTo>
                  <a:pt x="10499291" y="3336185"/>
                  <a:pt x="10499291" y="3570221"/>
                  <a:pt x="10389180" y="3753061"/>
                </a:cubicBezTo>
                <a:cubicBezTo>
                  <a:pt x="10389180" y="3753061"/>
                  <a:pt x="10389180" y="3753061"/>
                  <a:pt x="9759557" y="4842009"/>
                </a:cubicBezTo>
                <a:lnTo>
                  <a:pt x="9706493" y="4933778"/>
                </a:lnTo>
                <a:lnTo>
                  <a:pt x="9708360" y="4934561"/>
                </a:lnTo>
                <a:cubicBezTo>
                  <a:pt x="9746510" y="4956830"/>
                  <a:pt x="9778880" y="4989078"/>
                  <a:pt x="9802002" y="5029008"/>
                </a:cubicBezTo>
                <a:cubicBezTo>
                  <a:pt x="9802002" y="5029008"/>
                  <a:pt x="9802002" y="5029008"/>
                  <a:pt x="10514131" y="6260653"/>
                </a:cubicBezTo>
                <a:cubicBezTo>
                  <a:pt x="10560376" y="6337439"/>
                  <a:pt x="10560376" y="6435725"/>
                  <a:pt x="10514131" y="6512512"/>
                </a:cubicBezTo>
                <a:cubicBezTo>
                  <a:pt x="10514131" y="6512512"/>
                  <a:pt x="10514131" y="6512512"/>
                  <a:pt x="10340271" y="6813206"/>
                </a:cubicBezTo>
                <a:lnTo>
                  <a:pt x="10314372" y="6858000"/>
                </a:lnTo>
                <a:lnTo>
                  <a:pt x="10119136" y="6858000"/>
                </a:lnTo>
                <a:lnTo>
                  <a:pt x="10122008" y="6853033"/>
                </a:lnTo>
                <a:cubicBezTo>
                  <a:pt x="10327158" y="6498223"/>
                  <a:pt x="10327158" y="6498223"/>
                  <a:pt x="10327158" y="6498223"/>
                </a:cubicBezTo>
                <a:cubicBezTo>
                  <a:pt x="10368154" y="6430148"/>
                  <a:pt x="10368154" y="6343015"/>
                  <a:pt x="10327158" y="6274942"/>
                </a:cubicBezTo>
                <a:cubicBezTo>
                  <a:pt x="9695832" y="5183053"/>
                  <a:pt x="9695832" y="5183053"/>
                  <a:pt x="9695832" y="5183053"/>
                </a:cubicBezTo>
                <a:cubicBezTo>
                  <a:pt x="9675334" y="5147654"/>
                  <a:pt x="9646640" y="5119063"/>
                  <a:pt x="9612819" y="5099323"/>
                </a:cubicBezTo>
                <a:lnTo>
                  <a:pt x="9603213" y="5095298"/>
                </a:lnTo>
                <a:lnTo>
                  <a:pt x="9654707" y="5006238"/>
                </a:lnTo>
                <a:lnTo>
                  <a:pt x="9693004" y="4940002"/>
                </a:lnTo>
                <a:lnTo>
                  <a:pt x="9653283" y="4923348"/>
                </a:lnTo>
                <a:cubicBezTo>
                  <a:pt x="9631750" y="4917491"/>
                  <a:pt x="9609208" y="4914420"/>
                  <a:pt x="9586087" y="4914420"/>
                </a:cubicBezTo>
                <a:cubicBezTo>
                  <a:pt x="8158743" y="4914420"/>
                  <a:pt x="8158743" y="4914420"/>
                  <a:pt x="8158743" y="4914420"/>
                </a:cubicBezTo>
                <a:cubicBezTo>
                  <a:pt x="8069341" y="4914420"/>
                  <a:pt x="7983024" y="4963563"/>
                  <a:pt x="7939863" y="5043420"/>
                </a:cubicBezTo>
                <a:cubicBezTo>
                  <a:pt x="7224650" y="6275065"/>
                  <a:pt x="7224650" y="6275065"/>
                  <a:pt x="7224650" y="6275065"/>
                </a:cubicBezTo>
                <a:cubicBezTo>
                  <a:pt x="7178407" y="6351849"/>
                  <a:pt x="7178407" y="6450135"/>
                  <a:pt x="7224650" y="6526922"/>
                </a:cubicBezTo>
                <a:cubicBezTo>
                  <a:pt x="7269350" y="6603900"/>
                  <a:pt x="7311257" y="6676067"/>
                  <a:pt x="7350544" y="6743723"/>
                </a:cubicBezTo>
                <a:lnTo>
                  <a:pt x="7416905" y="6858000"/>
                </a:lnTo>
                <a:lnTo>
                  <a:pt x="5902610" y="6858000"/>
                </a:lnTo>
                <a:lnTo>
                  <a:pt x="438935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1B7D1A3-02A0-0945-B117-EB96D976CBF9}"/>
              </a:ext>
            </a:extLst>
          </p:cNvPr>
          <p:cNvSpPr/>
          <p:nvPr/>
        </p:nvSpPr>
        <p:spPr>
          <a:xfrm>
            <a:off x="965200" y="965200"/>
            <a:ext cx="6569075" cy="3690938"/>
          </a:xfrm>
          <a:prstGeom prst="rect">
            <a:avLst/>
          </a:prstGeo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000000"/>
                </a:solidFill>
                <a:latin typeface="Helvetica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Global Transcriptomic Profiling Identifies Differential Gene expression Signatures between Inflammatory and Non-inflammatory Aortic Aneurysms</a:t>
            </a:r>
            <a:endParaRPr lang="en-US" sz="2800" dirty="0">
              <a:latin typeface="Helvetica" pitchFamily="2" charset="0"/>
              <a:ea typeface="Malgun Gothic" panose="020B0503020000020004" pitchFamily="34" charset="-127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37395D-F8D7-E44B-A955-A6CA7D2BB6D8}"/>
              </a:ext>
            </a:extLst>
          </p:cNvPr>
          <p:cNvSpPr txBox="1"/>
          <p:nvPr/>
        </p:nvSpPr>
        <p:spPr>
          <a:xfrm>
            <a:off x="965200" y="4714875"/>
            <a:ext cx="6569075" cy="1158875"/>
          </a:xfrm>
          <a:prstGeom prst="rect">
            <a:avLst/>
          </a:prstGeom>
          <a:noFill/>
        </p:spPr>
        <p:txBody>
          <a:bodyPr wrap="square" rtlCol="0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800" b="1">
                <a:latin typeface="Helvetica" pitchFamily="2" charset="0"/>
              </a:rPr>
              <a:t>Aortitis RNA-seq meeting</a:t>
            </a:r>
          </a:p>
          <a:p>
            <a:pPr>
              <a:spcAft>
                <a:spcPts val="600"/>
              </a:spcAft>
            </a:pPr>
            <a:r>
              <a:rPr lang="en-US" sz="2800" b="1">
                <a:latin typeface="Helvetica" pitchFamily="2" charset="0"/>
              </a:rPr>
              <a:t>Thursday, June 8, 2021</a:t>
            </a:r>
          </a:p>
        </p:txBody>
      </p:sp>
    </p:spTree>
    <p:extLst>
      <p:ext uri="{BB962C8B-B14F-4D97-AF65-F5344CB8AC3E}">
        <p14:creationId xmlns:p14="http://schemas.microsoft.com/office/powerpoint/2010/main" val="1724447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C55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65A934-FF41-DC42-A135-D5F663BB5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Figure </a:t>
            </a:r>
            <a:r>
              <a:rPr lang="en-US" altLang="ko-KR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6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3D15F-2148-EF46-96F5-72AF4E623424}"/>
              </a:ext>
            </a:extLst>
          </p:cNvPr>
          <p:cNvSpPr txBox="1"/>
          <p:nvPr/>
        </p:nvSpPr>
        <p:spPr>
          <a:xfrm>
            <a:off x="11890314" y="64886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9DCEB5-511B-1446-B7C5-C2989E3CF3E3}"/>
              </a:ext>
            </a:extLst>
          </p:cNvPr>
          <p:cNvSpPr/>
          <p:nvPr/>
        </p:nvSpPr>
        <p:spPr>
          <a:xfrm>
            <a:off x="3392434" y="196597"/>
            <a:ext cx="77130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ea typeface="Malgun Gothic" panose="020B0503020000020004" pitchFamily="34" charset="-127"/>
              </a:rPr>
              <a:t>Figure 6. PPI-based pharmacogenomic network uncovers the gene-drug interaction landscape in aortitis.</a:t>
            </a:r>
            <a:r>
              <a:rPr lang="en-US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87B1A6-2961-3141-B41A-33BE600CA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137" y="1135778"/>
            <a:ext cx="7215919" cy="502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86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2B7D79-F3A1-2548-BFF4-4C0DC5138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8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8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Misc.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7534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F8054B-9D9E-304F-A12D-13BCCEF94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26" y="572458"/>
            <a:ext cx="11901242" cy="5187721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51A65CA-9239-AC46-9CA6-2E2549FFD0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5878856"/>
              </p:ext>
            </p:extLst>
          </p:nvPr>
        </p:nvGraphicFramePr>
        <p:xfrm>
          <a:off x="7205004" y="3958306"/>
          <a:ext cx="2734992" cy="598377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911664">
                  <a:extLst>
                    <a:ext uri="{9D8B030D-6E8A-4147-A177-3AD203B41FA5}">
                      <a16:colId xmlns:a16="http://schemas.microsoft.com/office/drawing/2014/main" val="1957309081"/>
                    </a:ext>
                  </a:extLst>
                </a:gridCol>
                <a:gridCol w="911664">
                  <a:extLst>
                    <a:ext uri="{9D8B030D-6E8A-4147-A177-3AD203B41FA5}">
                      <a16:colId xmlns:a16="http://schemas.microsoft.com/office/drawing/2014/main" val="2626066846"/>
                    </a:ext>
                  </a:extLst>
                </a:gridCol>
                <a:gridCol w="911664">
                  <a:extLst>
                    <a:ext uri="{9D8B030D-6E8A-4147-A177-3AD203B41FA5}">
                      <a16:colId xmlns:a16="http://schemas.microsoft.com/office/drawing/2014/main" val="3102546680"/>
                    </a:ext>
                  </a:extLst>
                </a:gridCol>
              </a:tblGrid>
              <a:tr h="21356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gene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log2fc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adj-p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4116258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IL23A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0.75477374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0.02186471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6041917"/>
                  </a:ext>
                </a:extLst>
              </a:tr>
              <a:tr h="15654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IL23R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2.47053579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0.00013769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1738892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4C84E3B-5060-7F43-BFEF-356D8A4217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2897662"/>
              </p:ext>
            </p:extLst>
          </p:nvPr>
        </p:nvGraphicFramePr>
        <p:xfrm>
          <a:off x="6096000" y="5829738"/>
          <a:ext cx="2476500" cy="6096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2332609193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489919693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63880134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gene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log2fc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3137401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IL21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2.17150698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0.20229954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68855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IL22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1.70793267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0.06369482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645762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1695C24-8271-A641-8D17-AC1F957740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8050259"/>
              </p:ext>
            </p:extLst>
          </p:nvPr>
        </p:nvGraphicFramePr>
        <p:xfrm>
          <a:off x="8195907" y="572458"/>
          <a:ext cx="2476500" cy="881699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2542359997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232015868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8142777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gene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log2fc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64422974"/>
                  </a:ext>
                </a:extLst>
              </a:tr>
              <a:tr h="28289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IL6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-0.1045204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0.86836651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709031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IL6R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0.85999626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0.00047757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897514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IL6ST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-0.0068843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0.95751675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229677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E93D3A2-9F62-734A-93C8-8A482B31FF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4659622"/>
              </p:ext>
            </p:extLst>
          </p:nvPr>
        </p:nvGraphicFramePr>
        <p:xfrm>
          <a:off x="1334813" y="5524938"/>
          <a:ext cx="2476500" cy="6096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1486721495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449068589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44284742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gene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log2fc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40079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IL2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1.26183818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0.19806544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694896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IFNG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2.00824505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1.04E-05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6786822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A972858-569C-D643-ABDA-4889A453BE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8687644"/>
              </p:ext>
            </p:extLst>
          </p:nvPr>
        </p:nvGraphicFramePr>
        <p:xfrm>
          <a:off x="126275" y="3796376"/>
          <a:ext cx="2476500" cy="1058279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3303694273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670589984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865913668"/>
                    </a:ext>
                  </a:extLst>
                </a:gridCol>
              </a:tblGrid>
              <a:tr h="2886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gene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log2fc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81771633"/>
                  </a:ext>
                </a:extLst>
              </a:tr>
              <a:tr h="184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IL12A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0.0840343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0.93818957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498404"/>
                  </a:ext>
                </a:extLst>
              </a:tr>
              <a:tr h="184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IL12B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0.79428854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0.54752627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2551891"/>
                  </a:ext>
                </a:extLst>
              </a:tr>
              <a:tr h="184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IL12RB1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1.36191321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1.09E-05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34851174"/>
                  </a:ext>
                </a:extLst>
              </a:tr>
              <a:tr h="184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IL12RB2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0.64803779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0.00408705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5658814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EF081A1-CB80-AF49-B2B7-074E61034B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064034"/>
              </p:ext>
            </p:extLst>
          </p:nvPr>
        </p:nvGraphicFramePr>
        <p:xfrm>
          <a:off x="9255331" y="4556683"/>
          <a:ext cx="2476500" cy="2224405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3090626088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505904582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3863384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gene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log2fc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6395267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IL17A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0.11476674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0.97522326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742813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IL17B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-1.5224569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0.04736021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159197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IL17C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-0.2577331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0.89606932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60734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IL17D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-2.8197242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0.00489863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141945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IL17F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-0.500024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17237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IL17RA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0.44970042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0.00065388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384313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IL17RB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0.25954661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0.13745021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21658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IL17RC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-0.7027821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9.69E-11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781718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IL17RD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-0.4548054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0.01037553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6881508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IL17RE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-0.0277863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0.90638622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24325350"/>
                  </a:ext>
                </a:extLst>
              </a:tr>
            </a:tbl>
          </a:graphicData>
        </a:graphic>
      </p:graphicFrame>
      <p:sp>
        <p:nvSpPr>
          <p:cNvPr id="17" name="5-Point Star 16">
            <a:extLst>
              <a:ext uri="{FF2B5EF4-FFF2-40B4-BE49-F238E27FC236}">
                <a16:creationId xmlns:a16="http://schemas.microsoft.com/office/drawing/2014/main" id="{1DC2927B-DE97-914A-80C4-089CA3A786B3}"/>
              </a:ext>
            </a:extLst>
          </p:cNvPr>
          <p:cNvSpPr/>
          <p:nvPr/>
        </p:nvSpPr>
        <p:spPr>
          <a:xfrm>
            <a:off x="8554599" y="5983251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5-Point Star 17">
            <a:extLst>
              <a:ext uri="{FF2B5EF4-FFF2-40B4-BE49-F238E27FC236}">
                <a16:creationId xmlns:a16="http://schemas.microsoft.com/office/drawing/2014/main" id="{CFBD1A57-AC23-104B-AE0C-6634BAA82774}"/>
              </a:ext>
            </a:extLst>
          </p:cNvPr>
          <p:cNvSpPr/>
          <p:nvPr/>
        </p:nvSpPr>
        <p:spPr>
          <a:xfrm>
            <a:off x="11773921" y="5760179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5-Point Star 18">
            <a:extLst>
              <a:ext uri="{FF2B5EF4-FFF2-40B4-BE49-F238E27FC236}">
                <a16:creationId xmlns:a16="http://schemas.microsoft.com/office/drawing/2014/main" id="{EAA5D363-C06A-854F-A017-22C069D8967D}"/>
              </a:ext>
            </a:extLst>
          </p:cNvPr>
          <p:cNvSpPr/>
          <p:nvPr/>
        </p:nvSpPr>
        <p:spPr>
          <a:xfrm>
            <a:off x="11772400" y="6589500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5-Point Star 19">
            <a:extLst>
              <a:ext uri="{FF2B5EF4-FFF2-40B4-BE49-F238E27FC236}">
                <a16:creationId xmlns:a16="http://schemas.microsoft.com/office/drawing/2014/main" id="{EA6B86F5-B302-294A-AD91-60AB4BC5E593}"/>
              </a:ext>
            </a:extLst>
          </p:cNvPr>
          <p:cNvSpPr/>
          <p:nvPr/>
        </p:nvSpPr>
        <p:spPr>
          <a:xfrm>
            <a:off x="10679595" y="821719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5-Point Star 20">
            <a:extLst>
              <a:ext uri="{FF2B5EF4-FFF2-40B4-BE49-F238E27FC236}">
                <a16:creationId xmlns:a16="http://schemas.microsoft.com/office/drawing/2014/main" id="{482FB671-0D52-DE41-9565-6A40F8325380}"/>
              </a:ext>
            </a:extLst>
          </p:cNvPr>
          <p:cNvSpPr/>
          <p:nvPr/>
        </p:nvSpPr>
        <p:spPr>
          <a:xfrm>
            <a:off x="10679595" y="1029049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5-Point Star 21">
            <a:extLst>
              <a:ext uri="{FF2B5EF4-FFF2-40B4-BE49-F238E27FC236}">
                <a16:creationId xmlns:a16="http://schemas.microsoft.com/office/drawing/2014/main" id="{2BC5D21A-E520-804A-83FE-8E3E5CD878B8}"/>
              </a:ext>
            </a:extLst>
          </p:cNvPr>
          <p:cNvSpPr/>
          <p:nvPr/>
        </p:nvSpPr>
        <p:spPr>
          <a:xfrm>
            <a:off x="126275" y="93618"/>
            <a:ext cx="239282" cy="19655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A588FC8-14E0-544C-9BF4-498F4D90FFB3}"/>
              </a:ext>
            </a:extLst>
          </p:cNvPr>
          <p:cNvSpPr txBox="1"/>
          <p:nvPr/>
        </p:nvSpPr>
        <p:spPr>
          <a:xfrm>
            <a:off x="320916" y="7228"/>
            <a:ext cx="10003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Represents DEGs between HC vs. GCA; linear model coefficients</a:t>
            </a:r>
            <a:r>
              <a:rPr lang="en-US" altLang="ko-KR" dirty="0"/>
              <a:t>,</a:t>
            </a:r>
            <a:r>
              <a:rPr lang="en-US" dirty="0"/>
              <a:t> P &lt; 0.05</a:t>
            </a:r>
          </a:p>
        </p:txBody>
      </p:sp>
    </p:spTree>
    <p:extLst>
      <p:ext uri="{BB962C8B-B14F-4D97-AF65-F5344CB8AC3E}">
        <p14:creationId xmlns:p14="http://schemas.microsoft.com/office/powerpoint/2010/main" val="422005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F796A-E8B3-1B45-BC82-10583D4BF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Pro-inflammatory cytokines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B464603-5482-C548-A35E-B7896D0EC9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3090455"/>
              </p:ext>
            </p:extLst>
          </p:nvPr>
        </p:nvGraphicFramePr>
        <p:xfrm>
          <a:off x="913627" y="1832052"/>
          <a:ext cx="2476500" cy="6096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3875832883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78430566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91626561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gene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log2fc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427731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3.19111325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4.04E-06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074437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IL1B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1.36357724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0.00079353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3745168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6FDC87A-264C-A74B-8814-73A06D1989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047414"/>
              </p:ext>
            </p:extLst>
          </p:nvPr>
        </p:nvGraphicFramePr>
        <p:xfrm>
          <a:off x="913627" y="5343821"/>
          <a:ext cx="2476500" cy="8128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923272614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251519139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16256722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gene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log2fc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257256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IL6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-0.1045204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0.86836651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830874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IL6R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0.85999626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0.00047757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525918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IL6ST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-0.0068843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0.95751675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95580330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329D07C-B41A-6543-BE8A-4F66BDDA28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0676550"/>
              </p:ext>
            </p:extLst>
          </p:nvPr>
        </p:nvGraphicFramePr>
        <p:xfrm>
          <a:off x="913627" y="3089142"/>
          <a:ext cx="2476500" cy="6096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3849761812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177052729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448742319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gene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log2fc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891920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-0.1075452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0.96192647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60897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IL11RA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-0.5351242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3.71E-05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0596224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E6CA98F-D98A-314A-92EB-E364360ED1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1756363"/>
              </p:ext>
            </p:extLst>
          </p:nvPr>
        </p:nvGraphicFramePr>
        <p:xfrm>
          <a:off x="6520918" y="1832052"/>
          <a:ext cx="2476500" cy="10160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1177202758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950538066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96098111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gene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log2fc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9268227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IL18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1.54644534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3.15E-15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374294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IL18BP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0.33946572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0.1008962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461798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IL18R1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0.73117063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0.00059902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34023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IL18RAP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0.37786144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0.40068404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8418721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B553B6B-23FF-F84A-A68F-B3B753F152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4297110"/>
              </p:ext>
            </p:extLst>
          </p:nvPr>
        </p:nvGraphicFramePr>
        <p:xfrm>
          <a:off x="3705195" y="1825368"/>
          <a:ext cx="2476500" cy="40640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2742499480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23481106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47707340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gene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log2fc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0944073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-0.8004634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8823896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IFNA10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-0.7437551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0.8833184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31662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IFNA13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0.40983495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495163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IFNA14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0.37849544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823809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IFNA16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-0.3910468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9420317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IFNA17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7.82868379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653162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IFNA2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-0.1455471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0.96329576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0751037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IFNA21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4.34575443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0.0334936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684468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4.51193751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58186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IFNA5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-0.3684258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0.80875735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197622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IFNA6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0.65050927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4460730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IFNA7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-0.7077727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9572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IFNA8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-2.144489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6745727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IFNAR1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0.3081466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0.00032717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375519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IFNAR2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0.73424258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3.32E-12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789498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IFNB1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0.93172685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0.55172424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54810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IFNG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2.00824505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1.04E-05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972742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IFNGR1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0.56322598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6.98E-06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170846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IFNGR2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0.53182295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1.50E-07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324568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AACB362D-205F-2343-B8A9-B15B68603C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5167793"/>
              </p:ext>
            </p:extLst>
          </p:nvPr>
        </p:nvGraphicFramePr>
        <p:xfrm>
          <a:off x="913627" y="4334218"/>
          <a:ext cx="2476500" cy="6096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2987126558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843745539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91406418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gene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log2fc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483911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TNF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0.55397877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0.20024196</a:t>
                      </a:r>
                      <a:endParaRPr lang="en-US" sz="1200" b="0" i="0" u="none" strike="noStrike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181073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LTA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0.93418484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0.26830238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02970426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3BA140AA-88B3-DC4B-B218-66CC341BC4B4}"/>
              </a:ext>
            </a:extLst>
          </p:cNvPr>
          <p:cNvSpPr txBox="1"/>
          <p:nvPr/>
        </p:nvSpPr>
        <p:spPr>
          <a:xfrm>
            <a:off x="843767" y="1501376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1A912B-3393-F945-ABDE-F39D31D05E44}"/>
              </a:ext>
            </a:extLst>
          </p:cNvPr>
          <p:cNvSpPr txBox="1"/>
          <p:nvPr/>
        </p:nvSpPr>
        <p:spPr>
          <a:xfrm>
            <a:off x="838200" y="501314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D0E8C5-BD50-A240-9846-DFC08E766897}"/>
              </a:ext>
            </a:extLst>
          </p:cNvPr>
          <p:cNvSpPr txBox="1"/>
          <p:nvPr/>
        </p:nvSpPr>
        <p:spPr>
          <a:xfrm>
            <a:off x="3625779" y="1501376"/>
            <a:ext cx="2545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 (alpha, beta, gamma)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8471E7-47EF-FE49-ACE8-A2DADDABBEC3}"/>
              </a:ext>
            </a:extLst>
          </p:cNvPr>
          <p:cNvSpPr txBox="1"/>
          <p:nvPr/>
        </p:nvSpPr>
        <p:spPr>
          <a:xfrm>
            <a:off x="843767" y="2690401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IL11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0993168-8170-3648-B1CE-9776631B9B96}"/>
              </a:ext>
            </a:extLst>
          </p:cNvPr>
          <p:cNvSpPr txBox="1"/>
          <p:nvPr/>
        </p:nvSpPr>
        <p:spPr>
          <a:xfrm>
            <a:off x="843767" y="4000009"/>
            <a:ext cx="1794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TNF (alpha, beta)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6117D53-59AE-4547-98EC-37D676DF16B6}"/>
              </a:ext>
            </a:extLst>
          </p:cNvPr>
          <p:cNvSpPr txBox="1"/>
          <p:nvPr/>
        </p:nvSpPr>
        <p:spPr>
          <a:xfrm>
            <a:off x="6454035" y="1492388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IL18</a:t>
            </a: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68962542-13FF-F140-ADEF-0CFF012FF9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5775549"/>
              </p:ext>
            </p:extLst>
          </p:nvPr>
        </p:nvGraphicFramePr>
        <p:xfrm>
          <a:off x="6520918" y="3393942"/>
          <a:ext cx="2476500" cy="22352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3090626088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505904582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386338439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gene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log2fc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6395267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IL17A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0.11476674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0.97522326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742813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IL17B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-1.5224569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0.04736021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159197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IL17C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-0.2577331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0.89606932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60734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IL17D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-2.8197242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0.00489863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141945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IL17F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-0.500024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17237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IL17RA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0.44970042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0.00065388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384313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IL17RB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0.25954661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0.13745021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21658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IL17RC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-0.7027821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9.69E-11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781718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IL17RD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-0.4548054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0.01037553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6881508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IL17RE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-0.0277863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0.90638622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24325350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1C42F6E2-DDB3-9E47-A7F3-80D39CCB8C6A}"/>
              </a:ext>
            </a:extLst>
          </p:cNvPr>
          <p:cNvSpPr txBox="1"/>
          <p:nvPr/>
        </p:nvSpPr>
        <p:spPr>
          <a:xfrm>
            <a:off x="6445491" y="3052326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IL17</a:t>
            </a:r>
          </a:p>
        </p:txBody>
      </p: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2ACB42A9-C5C7-AC49-8C6B-59030AEEB6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207277"/>
              </p:ext>
            </p:extLst>
          </p:nvPr>
        </p:nvGraphicFramePr>
        <p:xfrm>
          <a:off x="6520918" y="6097108"/>
          <a:ext cx="2476500" cy="4064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979324081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067373054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64793837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gene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log2fc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677102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CXCL8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-0.0858684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0.90079153</a:t>
                      </a:r>
                      <a:endParaRPr lang="en-US" sz="1200" b="0" i="0" u="none" strike="noStrike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97709107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EA540757-FA11-1B45-94EB-5B05225953B8}"/>
              </a:ext>
            </a:extLst>
          </p:cNvPr>
          <p:cNvSpPr txBox="1"/>
          <p:nvPr/>
        </p:nvSpPr>
        <p:spPr>
          <a:xfrm>
            <a:off x="6436945" y="5758767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IL8</a:t>
            </a:r>
          </a:p>
        </p:txBody>
      </p:sp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2B54F318-D37C-2B46-9B0E-5684BB8933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842163"/>
              </p:ext>
            </p:extLst>
          </p:nvPr>
        </p:nvGraphicFramePr>
        <p:xfrm>
          <a:off x="9451648" y="1832052"/>
          <a:ext cx="2476500" cy="40640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3799792349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604257556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80564553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gene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log2fc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adj-p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385175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CSF3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-0.7876437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0.6070498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46308716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505D123B-145E-644B-A849-6D85762A085E}"/>
              </a:ext>
            </a:extLst>
          </p:cNvPr>
          <p:cNvSpPr txBox="1"/>
          <p:nvPr/>
        </p:nvSpPr>
        <p:spPr>
          <a:xfrm>
            <a:off x="9336641" y="1462720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GCSF</a:t>
            </a:r>
          </a:p>
        </p:txBody>
      </p:sp>
      <p:sp>
        <p:nvSpPr>
          <p:cNvPr id="43" name="5-Point Star 42">
            <a:extLst>
              <a:ext uri="{FF2B5EF4-FFF2-40B4-BE49-F238E27FC236}">
                <a16:creationId xmlns:a16="http://schemas.microsoft.com/office/drawing/2014/main" id="{84D7916F-C041-9143-9CCF-74E0DE17FFF0}"/>
              </a:ext>
            </a:extLst>
          </p:cNvPr>
          <p:cNvSpPr/>
          <p:nvPr/>
        </p:nvSpPr>
        <p:spPr>
          <a:xfrm>
            <a:off x="3425654" y="2244258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5-Point Star 43">
            <a:extLst>
              <a:ext uri="{FF2B5EF4-FFF2-40B4-BE49-F238E27FC236}">
                <a16:creationId xmlns:a16="http://schemas.microsoft.com/office/drawing/2014/main" id="{4825421D-2D4E-F840-B2E7-7E699D1590C4}"/>
              </a:ext>
            </a:extLst>
          </p:cNvPr>
          <p:cNvSpPr/>
          <p:nvPr/>
        </p:nvSpPr>
        <p:spPr>
          <a:xfrm>
            <a:off x="3382286" y="4734501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5-Point Star 44">
            <a:extLst>
              <a:ext uri="{FF2B5EF4-FFF2-40B4-BE49-F238E27FC236}">
                <a16:creationId xmlns:a16="http://schemas.microsoft.com/office/drawing/2014/main" id="{1E436C8C-C122-A740-BE40-00931A4C948D}"/>
              </a:ext>
            </a:extLst>
          </p:cNvPr>
          <p:cNvSpPr/>
          <p:nvPr/>
        </p:nvSpPr>
        <p:spPr>
          <a:xfrm>
            <a:off x="3377866" y="4525185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5-Point Star 45">
            <a:extLst>
              <a:ext uri="{FF2B5EF4-FFF2-40B4-BE49-F238E27FC236}">
                <a16:creationId xmlns:a16="http://schemas.microsoft.com/office/drawing/2014/main" id="{7CFB3B79-3817-0A4E-A3BF-C3AA2C8ADDF8}"/>
              </a:ext>
            </a:extLst>
          </p:cNvPr>
          <p:cNvSpPr/>
          <p:nvPr/>
        </p:nvSpPr>
        <p:spPr>
          <a:xfrm>
            <a:off x="3385982" y="5567179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5-Point Star 46">
            <a:extLst>
              <a:ext uri="{FF2B5EF4-FFF2-40B4-BE49-F238E27FC236}">
                <a16:creationId xmlns:a16="http://schemas.microsoft.com/office/drawing/2014/main" id="{60AA3557-2846-3241-A6F0-027B7E91F607}"/>
              </a:ext>
            </a:extLst>
          </p:cNvPr>
          <p:cNvSpPr/>
          <p:nvPr/>
        </p:nvSpPr>
        <p:spPr>
          <a:xfrm>
            <a:off x="3385982" y="5770261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5-Point Star 47">
            <a:extLst>
              <a:ext uri="{FF2B5EF4-FFF2-40B4-BE49-F238E27FC236}">
                <a16:creationId xmlns:a16="http://schemas.microsoft.com/office/drawing/2014/main" id="{51932886-7999-364A-94FB-9F83B951FE88}"/>
              </a:ext>
            </a:extLst>
          </p:cNvPr>
          <p:cNvSpPr/>
          <p:nvPr/>
        </p:nvSpPr>
        <p:spPr>
          <a:xfrm>
            <a:off x="9032945" y="2247987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5-Point Star 48">
            <a:extLst>
              <a:ext uri="{FF2B5EF4-FFF2-40B4-BE49-F238E27FC236}">
                <a16:creationId xmlns:a16="http://schemas.microsoft.com/office/drawing/2014/main" id="{AC9E4E37-4C63-8747-AB93-1B1E44D48D18}"/>
              </a:ext>
            </a:extLst>
          </p:cNvPr>
          <p:cNvSpPr/>
          <p:nvPr/>
        </p:nvSpPr>
        <p:spPr>
          <a:xfrm>
            <a:off x="9041024" y="2612334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5-Point Star 49">
            <a:extLst>
              <a:ext uri="{FF2B5EF4-FFF2-40B4-BE49-F238E27FC236}">
                <a16:creationId xmlns:a16="http://schemas.microsoft.com/office/drawing/2014/main" id="{965AF259-F2DC-A446-BF49-44D76070E73B}"/>
              </a:ext>
            </a:extLst>
          </p:cNvPr>
          <p:cNvSpPr/>
          <p:nvPr/>
        </p:nvSpPr>
        <p:spPr>
          <a:xfrm>
            <a:off x="8977051" y="4620979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5-Point Star 50">
            <a:extLst>
              <a:ext uri="{FF2B5EF4-FFF2-40B4-BE49-F238E27FC236}">
                <a16:creationId xmlns:a16="http://schemas.microsoft.com/office/drawing/2014/main" id="{E2EAD927-D88A-A849-96F5-7018EC983378}"/>
              </a:ext>
            </a:extLst>
          </p:cNvPr>
          <p:cNvSpPr/>
          <p:nvPr/>
        </p:nvSpPr>
        <p:spPr>
          <a:xfrm>
            <a:off x="8997418" y="5416171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5-Point Star 51">
            <a:extLst>
              <a:ext uri="{FF2B5EF4-FFF2-40B4-BE49-F238E27FC236}">
                <a16:creationId xmlns:a16="http://schemas.microsoft.com/office/drawing/2014/main" id="{CA1D5595-B78B-B849-8DF6-3BE03EE09393}"/>
              </a:ext>
            </a:extLst>
          </p:cNvPr>
          <p:cNvSpPr/>
          <p:nvPr/>
        </p:nvSpPr>
        <p:spPr>
          <a:xfrm>
            <a:off x="9022120" y="6300308"/>
            <a:ext cx="191588" cy="19158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92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2A59E-9FF5-4940-9819-8288ABD6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/>
              <a:t>IL12A, IL12, IL23A interacting genes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4C56FC-7073-4544-B103-5C48F1D07E34}"/>
              </a:ext>
            </a:extLst>
          </p:cNvPr>
          <p:cNvSpPr/>
          <p:nvPr/>
        </p:nvSpPr>
        <p:spPr>
          <a:xfrm>
            <a:off x="590719" y="2776820"/>
            <a:ext cx="4559425" cy="3979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Among 7469 DEGs (adj-P &lt; 0.05)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22 DEGs are closely related with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     USTEKINUMAB targeting genes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While,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1 are associated with PPI-Network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1 are associated with LCC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916203-1D9B-0448-AD7F-59D3F5BA58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4998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E90E34A-D885-9E44-B4D4-C0C1BA130515}"/>
              </a:ext>
            </a:extLst>
          </p:cNvPr>
          <p:cNvSpPr/>
          <p:nvPr/>
        </p:nvSpPr>
        <p:spPr>
          <a:xfrm>
            <a:off x="589560" y="2118001"/>
            <a:ext cx="42268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*genes that are targeted by USTEKINUMAB</a:t>
            </a:r>
          </a:p>
        </p:txBody>
      </p:sp>
    </p:spTree>
    <p:extLst>
      <p:ext uri="{BB962C8B-B14F-4D97-AF65-F5344CB8AC3E}">
        <p14:creationId xmlns:p14="http://schemas.microsoft.com/office/powerpoint/2010/main" val="2724899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B1EF5EB-E2B2-794B-8C5D-1EEC776D4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4100" b="1" dirty="0"/>
              <a:t>Terminology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4900C-D803-C048-9B4B-D4C3EDDBE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59" y="1554397"/>
            <a:ext cx="6153636" cy="4072679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PPI nodes:</a:t>
            </a:r>
            <a:r>
              <a:rPr lang="en-US" dirty="0"/>
              <a:t> Proteins. </a:t>
            </a:r>
          </a:p>
          <a:p>
            <a:pPr marL="0" indent="0">
              <a:buNone/>
            </a:pPr>
            <a:r>
              <a:rPr lang="en-US" b="1" dirty="0"/>
              <a:t>PPI edges: </a:t>
            </a:r>
            <a:r>
              <a:rPr lang="en-US" dirty="0"/>
              <a:t>Predicted functional associations between two proteins.</a:t>
            </a:r>
            <a:endParaRPr lang="en-US" sz="2400" b="1" dirty="0"/>
          </a:p>
          <a:p>
            <a:pPr>
              <a:buFontTx/>
              <a:buChar char="-"/>
            </a:pPr>
            <a:r>
              <a:rPr lang="en-US" sz="2400" dirty="0"/>
              <a:t>indicates the presence of fusion</a:t>
            </a:r>
          </a:p>
          <a:p>
            <a:pPr>
              <a:buFontTx/>
              <a:buChar char="-"/>
            </a:pPr>
            <a:r>
              <a:rPr lang="en-US" sz="2400" dirty="0"/>
              <a:t>neighborhood </a:t>
            </a:r>
          </a:p>
          <a:p>
            <a:pPr>
              <a:buFontTx/>
              <a:buChar char="-"/>
            </a:pPr>
            <a:r>
              <a:rPr lang="en-US" sz="2400" dirty="0"/>
              <a:t>co-occurrence</a:t>
            </a:r>
          </a:p>
          <a:p>
            <a:pPr>
              <a:buFontTx/>
              <a:buChar char="-"/>
            </a:pPr>
            <a:r>
              <a:rPr lang="en-US" sz="2400" dirty="0"/>
              <a:t>experimental text-mining</a:t>
            </a:r>
          </a:p>
          <a:p>
            <a:pPr>
              <a:buFontTx/>
              <a:buChar char="-"/>
            </a:pPr>
            <a:r>
              <a:rPr lang="en-US" sz="2400" dirty="0"/>
              <a:t>database evidence</a:t>
            </a:r>
          </a:p>
          <a:p>
            <a:pPr>
              <a:buFontTx/>
              <a:buChar char="-"/>
            </a:pPr>
            <a:r>
              <a:rPr lang="en-US" sz="2400" dirty="0"/>
              <a:t>co-expression evidence.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07166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A989C-8596-9142-997E-B0AB764BE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Manuscript outline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1B7A5A-000D-164E-A12E-054DE0E187A0}"/>
              </a:ext>
            </a:extLst>
          </p:cNvPr>
          <p:cNvSpPr txBox="1"/>
          <p:nvPr/>
        </p:nvSpPr>
        <p:spPr>
          <a:xfrm>
            <a:off x="838200" y="2359067"/>
            <a:ext cx="972071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Figure 1. </a:t>
            </a:r>
            <a:r>
              <a:rPr lang="en-US" sz="1600" dirty="0">
                <a:latin typeface="Helvetica" pitchFamily="2" charset="0"/>
              </a:rPr>
              <a:t>Study design, analysis pipeline, and data characteristics.</a:t>
            </a:r>
          </a:p>
          <a:p>
            <a:r>
              <a:rPr lang="en-US" sz="1600" b="1" dirty="0">
                <a:latin typeface="Helvetica" pitchFamily="2" charset="0"/>
              </a:rPr>
              <a:t>Figure 2. </a:t>
            </a:r>
            <a:r>
              <a:rPr lang="en-US" sz="1600" dirty="0">
                <a:latin typeface="Helvetica" pitchFamily="2" charset="0"/>
              </a:rPr>
              <a:t>Volcano plot and functional categories of DEGs</a:t>
            </a:r>
          </a:p>
          <a:p>
            <a:r>
              <a:rPr lang="en-US" sz="1600" b="1" dirty="0">
                <a:latin typeface="Helvetica" pitchFamily="2" charset="0"/>
              </a:rPr>
              <a:t>Figure 3. </a:t>
            </a:r>
            <a:r>
              <a:rPr lang="en-US" sz="1600" dirty="0">
                <a:latin typeface="Helvetica" pitchFamily="2" charset="0"/>
              </a:rPr>
              <a:t>General gene set enrichment analysis for up-regulated/down-regulated DEGs </a:t>
            </a:r>
          </a:p>
          <a:p>
            <a:r>
              <a:rPr lang="en-US" sz="1600" b="1" dirty="0">
                <a:latin typeface="Helvetica" pitchFamily="2" charset="0"/>
              </a:rPr>
              <a:t>Figure 4. </a:t>
            </a:r>
            <a:r>
              <a:rPr lang="en-US" sz="1600" dirty="0">
                <a:latin typeface="Helvetica" pitchFamily="2" charset="0"/>
              </a:rPr>
              <a:t>Heatmap of top 3 enriched GO-terms</a:t>
            </a:r>
          </a:p>
          <a:p>
            <a:endParaRPr lang="en-US" sz="1600" dirty="0">
              <a:latin typeface="Helvetica" pitchFamily="2" charset="0"/>
            </a:endParaRPr>
          </a:p>
          <a:p>
            <a:r>
              <a:rPr lang="en-US" sz="1600" b="1" dirty="0">
                <a:latin typeface="Helvetica" pitchFamily="2" charset="0"/>
              </a:rPr>
              <a:t>(NEW) Figure 5. </a:t>
            </a:r>
            <a:r>
              <a:rPr lang="en-US" sz="1600" dirty="0">
                <a:latin typeface="Helvetica" pitchFamily="2" charset="0"/>
              </a:rPr>
              <a:t>Gene expression profile of known druggable genes in aortitis (mainly GCA)  </a:t>
            </a:r>
          </a:p>
          <a:p>
            <a:r>
              <a:rPr lang="en-US" sz="1600" b="1" dirty="0" err="1">
                <a:latin typeface="Helvetica" pitchFamily="2" charset="0"/>
              </a:rPr>
              <a:t>SFigure</a:t>
            </a:r>
            <a:r>
              <a:rPr lang="en-US" sz="1600" b="1" dirty="0">
                <a:latin typeface="Helvetica" pitchFamily="2" charset="0"/>
              </a:rPr>
              <a:t> (former Figure 5). </a:t>
            </a:r>
            <a:r>
              <a:rPr lang="en-US" sz="1600" dirty="0">
                <a:latin typeface="Helvetica" pitchFamily="2" charset="0"/>
              </a:rPr>
              <a:t>Functional protein-protein interaction network of DEGs </a:t>
            </a:r>
          </a:p>
          <a:p>
            <a:endParaRPr lang="en-US" sz="1600" b="1" dirty="0">
              <a:latin typeface="Helvetica" pitchFamily="2" charset="0"/>
            </a:endParaRPr>
          </a:p>
          <a:p>
            <a:r>
              <a:rPr lang="en-US" sz="1600" b="1" dirty="0">
                <a:latin typeface="Helvetica" pitchFamily="2" charset="0"/>
              </a:rPr>
              <a:t>Figure </a:t>
            </a:r>
            <a:r>
              <a:rPr lang="en-US" altLang="ko-KR" sz="1600" b="1" dirty="0">
                <a:latin typeface="Helvetica" pitchFamily="2" charset="0"/>
              </a:rPr>
              <a:t>6</a:t>
            </a:r>
            <a:r>
              <a:rPr lang="en-US" sz="1600" b="1" dirty="0">
                <a:latin typeface="Helvetica" pitchFamily="2" charset="0"/>
              </a:rPr>
              <a:t>. </a:t>
            </a:r>
            <a:r>
              <a:rPr lang="en-US" sz="1600" dirty="0">
                <a:latin typeface="Helvetica" pitchFamily="2" charset="0"/>
              </a:rPr>
              <a:t>PPI-based pharmacogenomic network</a:t>
            </a:r>
          </a:p>
          <a:p>
            <a:endParaRPr lang="en-US" sz="1600" dirty="0">
              <a:latin typeface="Helvetica" pitchFamily="2" charset="0"/>
            </a:endParaRPr>
          </a:p>
          <a:p>
            <a:endParaRPr lang="en-US" sz="1600" b="1" dirty="0">
              <a:latin typeface="Helvetic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FF126D-FE46-0640-821B-454F7B249807}"/>
              </a:ext>
            </a:extLst>
          </p:cNvPr>
          <p:cNvSpPr txBox="1"/>
          <p:nvPr/>
        </p:nvSpPr>
        <p:spPr>
          <a:xfrm>
            <a:off x="11890314" y="64886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AE84A8-51AE-844D-A240-25674D85A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303" y="4255224"/>
            <a:ext cx="2932497" cy="2480792"/>
          </a:xfrm>
          <a:prstGeom prst="rect">
            <a:avLst/>
          </a:prstGeom>
          <a:ln>
            <a:solidFill>
              <a:srgbClr val="262626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6CD367-F3DF-1C4A-8911-0DC2BA3BD1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2468" y="135866"/>
            <a:ext cx="3637846" cy="2637438"/>
          </a:xfrm>
          <a:prstGeom prst="rect">
            <a:avLst/>
          </a:prstGeom>
          <a:ln>
            <a:solidFill>
              <a:srgbClr val="262626"/>
            </a:solidFill>
          </a:ln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0F5090B-0BE3-AD49-AB7C-04A3457DC392}"/>
              </a:ext>
            </a:extLst>
          </p:cNvPr>
          <p:cNvSpPr/>
          <p:nvPr/>
        </p:nvSpPr>
        <p:spPr>
          <a:xfrm>
            <a:off x="8989995" y="3577295"/>
            <a:ext cx="308008" cy="308008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1CECD91-15BB-B14D-B275-E6B7314A9CEE}"/>
              </a:ext>
            </a:extLst>
          </p:cNvPr>
          <p:cNvSpPr/>
          <p:nvPr/>
        </p:nvSpPr>
        <p:spPr>
          <a:xfrm>
            <a:off x="7472413" y="3947216"/>
            <a:ext cx="308008" cy="308008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9F243AB2-DD7B-5B41-8F9A-A29E9A45DBD9}"/>
              </a:ext>
            </a:extLst>
          </p:cNvPr>
          <p:cNvCxnSpPr>
            <a:stCxn id="9" idx="6"/>
            <a:endCxn id="8" idx="2"/>
          </p:cNvCxnSpPr>
          <p:nvPr/>
        </p:nvCxnSpPr>
        <p:spPr>
          <a:xfrm flipV="1">
            <a:off x="9298003" y="2773304"/>
            <a:ext cx="773388" cy="957995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15D91DDF-42E1-944B-A3F6-267CC4119404}"/>
              </a:ext>
            </a:extLst>
          </p:cNvPr>
          <p:cNvCxnSpPr>
            <a:stCxn id="11" idx="4"/>
            <a:endCxn id="5" idx="1"/>
          </p:cNvCxnSpPr>
          <p:nvPr/>
        </p:nvCxnSpPr>
        <p:spPr>
          <a:xfrm rot="16200000" flipH="1">
            <a:off x="7403662" y="4477979"/>
            <a:ext cx="1240396" cy="794886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658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453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4AC2F8B-6D78-2F4D-9F1F-8EBBAF526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Figure 1.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179F12-864D-4248-9ED4-16BF12A31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3476" y="1132680"/>
            <a:ext cx="7019198" cy="493098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4BA1432-81A5-1C49-9D19-804963375368}"/>
              </a:ext>
            </a:extLst>
          </p:cNvPr>
          <p:cNvSpPr txBox="1"/>
          <p:nvPr/>
        </p:nvSpPr>
        <p:spPr>
          <a:xfrm>
            <a:off x="11890314" y="64886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00D0CD-5051-5D43-9F6E-060311B33201}"/>
              </a:ext>
            </a:extLst>
          </p:cNvPr>
          <p:cNvSpPr/>
          <p:nvPr/>
        </p:nvSpPr>
        <p:spPr>
          <a:xfrm>
            <a:off x="2579708" y="240709"/>
            <a:ext cx="93106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ea typeface="Malgun Gothic" panose="020B0503020000020004" pitchFamily="34" charset="-127"/>
              </a:rPr>
              <a:t>Figure 1. Study design and data analysis pipeline on genome-wide expression (transcriptome) profiles of inflammatory and non-inflammatory aortic aneurysms.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25713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66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C795B1A-0908-CA49-8883-94E153B71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Figure 2.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0FFE1-1A42-5945-AD22-DC4863E1B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455" y="1951308"/>
            <a:ext cx="8041859" cy="29553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756A69-62A0-DC44-86CF-92284EBB2FB7}"/>
              </a:ext>
            </a:extLst>
          </p:cNvPr>
          <p:cNvSpPr txBox="1"/>
          <p:nvPr/>
        </p:nvSpPr>
        <p:spPr>
          <a:xfrm>
            <a:off x="11890314" y="64886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74FA5F-6822-7D41-9726-046F8A2DDD50}"/>
              </a:ext>
            </a:extLst>
          </p:cNvPr>
          <p:cNvSpPr/>
          <p:nvPr/>
        </p:nvSpPr>
        <p:spPr>
          <a:xfrm>
            <a:off x="2630239" y="390850"/>
            <a:ext cx="89450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ea typeface="Malgun Gothic" panose="020B0503020000020004" pitchFamily="34" charset="-127"/>
              </a:rPr>
              <a:t>Figure 2. Differentially-expressed genes (DEGs) and their functional categories reveal transcriptomic signatures of aortitis.</a:t>
            </a: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220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D6ACC97-163D-3245-B869-141576028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Figure 3.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725F6C-334F-FA47-98F7-16A412B5A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1598" y="1583329"/>
            <a:ext cx="7188199" cy="40537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059DD1-FEA7-B349-A42D-FD215CB0F349}"/>
              </a:ext>
            </a:extLst>
          </p:cNvPr>
          <p:cNvSpPr txBox="1"/>
          <p:nvPr/>
        </p:nvSpPr>
        <p:spPr>
          <a:xfrm>
            <a:off x="11890314" y="64886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C1D728-8045-F840-9119-A53B985B6EA9}"/>
              </a:ext>
            </a:extLst>
          </p:cNvPr>
          <p:cNvSpPr/>
          <p:nvPr/>
        </p:nvSpPr>
        <p:spPr>
          <a:xfrm>
            <a:off x="2528235" y="320388"/>
            <a:ext cx="92434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ea typeface="Malgun Gothic" panose="020B0503020000020004" pitchFamily="34" charset="-127"/>
              </a:rPr>
              <a:t>Figure 3. Gene Ontology (GO) enrichment analysis reveals upregulation of immune response genes and downregulation of neuronal activity genes in aortitis.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62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65A934-FF41-DC42-A135-D5F663BB5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Figure 4.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398881-5BCF-9D4F-9C12-0152D6FAF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0300" y="1096101"/>
            <a:ext cx="4584520" cy="57090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82C3B2-DFE7-874B-9E66-58EA2DFC8BFE}"/>
              </a:ext>
            </a:extLst>
          </p:cNvPr>
          <p:cNvSpPr txBox="1"/>
          <p:nvPr/>
        </p:nvSpPr>
        <p:spPr>
          <a:xfrm>
            <a:off x="11890314" y="64886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0870A0-F088-CE4A-A548-94850228A397}"/>
              </a:ext>
            </a:extLst>
          </p:cNvPr>
          <p:cNvSpPr/>
          <p:nvPr/>
        </p:nvSpPr>
        <p:spPr>
          <a:xfrm>
            <a:off x="2519549" y="277691"/>
            <a:ext cx="91664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ea typeface="Malgun Gothic" panose="020B0503020000020004" pitchFamily="34" charset="-127"/>
              </a:rPr>
              <a:t>Figure 4. Gene expression profiles of the top 3 enriched GO-terms identifies key genes involved in dysregulated molecular pathways in aortitis.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791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475749F-F487-4EFB-ABC7-C1359590E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F6285A5F-6712-47A0-8A11-F0DFF60D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276856" y="1645695"/>
            <a:ext cx="4418320" cy="3877280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A6F8ABB-6C5D-4349-9E1B-198D1ABF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52343" y="643383"/>
            <a:ext cx="2926988" cy="2594434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chemeClr val="tx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971ABA8-4CDB-4EEE-8C48-AA4FDB650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2071858"/>
            <a:ext cx="8109718" cy="4786143"/>
          </a:xfrm>
          <a:custGeom>
            <a:avLst/>
            <a:gdLst>
              <a:gd name="connsiteX0" fmla="*/ 7381313 w 8109718"/>
              <a:gd name="connsiteY0" fmla="*/ 1839459 h 4786143"/>
              <a:gd name="connsiteX1" fmla="*/ 7381313 w 8109718"/>
              <a:gd name="connsiteY1" fmla="*/ 1853646 h 4786143"/>
              <a:gd name="connsiteX2" fmla="*/ 7379359 w 8109718"/>
              <a:gd name="connsiteY2" fmla="*/ 1846552 h 4786143"/>
              <a:gd name="connsiteX3" fmla="*/ 1321854 w 8109718"/>
              <a:gd name="connsiteY3" fmla="*/ 0 h 4786143"/>
              <a:gd name="connsiteX4" fmla="*/ 5365317 w 8109718"/>
              <a:gd name="connsiteY4" fmla="*/ 0 h 4786143"/>
              <a:gd name="connsiteX5" fmla="*/ 5985373 w 8109718"/>
              <a:gd name="connsiteY5" fmla="*/ 365439 h 4786143"/>
              <a:gd name="connsiteX6" fmla="*/ 8011470 w 8109718"/>
              <a:gd name="connsiteY6" fmla="*/ 3854515 h 4786143"/>
              <a:gd name="connsiteX7" fmla="*/ 8011470 w 8109718"/>
              <a:gd name="connsiteY7" fmla="*/ 4567993 h 4786143"/>
              <a:gd name="connsiteX8" fmla="*/ 7904625 w 8109718"/>
              <a:gd name="connsiteY8" fmla="*/ 4751987 h 4786143"/>
              <a:gd name="connsiteX9" fmla="*/ 7884791 w 8109718"/>
              <a:gd name="connsiteY9" fmla="*/ 4786143 h 4786143"/>
              <a:gd name="connsiteX10" fmla="*/ 0 w 8109718"/>
              <a:gd name="connsiteY10" fmla="*/ 4786143 h 4786143"/>
              <a:gd name="connsiteX11" fmla="*/ 0 w 8109718"/>
              <a:gd name="connsiteY11" fmla="*/ 1564110 h 4786143"/>
              <a:gd name="connsiteX12" fmla="*/ 27177 w 8109718"/>
              <a:gd name="connsiteY12" fmla="*/ 1517107 h 4786143"/>
              <a:gd name="connsiteX13" fmla="*/ 693065 w 8109718"/>
              <a:gd name="connsiteY13" fmla="*/ 365439 h 4786143"/>
              <a:gd name="connsiteX14" fmla="*/ 1321854 w 8109718"/>
              <a:gd name="connsiteY14" fmla="*/ 0 h 4786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109718" h="4786143">
                <a:moveTo>
                  <a:pt x="7381313" y="1839459"/>
                </a:moveTo>
                <a:lnTo>
                  <a:pt x="7381313" y="1853646"/>
                </a:lnTo>
                <a:lnTo>
                  <a:pt x="7379359" y="1846552"/>
                </a:lnTo>
                <a:close/>
                <a:moveTo>
                  <a:pt x="1321854" y="0"/>
                </a:moveTo>
                <a:cubicBezTo>
                  <a:pt x="1321854" y="0"/>
                  <a:pt x="1321854" y="0"/>
                  <a:pt x="5365317" y="0"/>
                </a:cubicBezTo>
                <a:cubicBezTo>
                  <a:pt x="5618580" y="0"/>
                  <a:pt x="5863108" y="139215"/>
                  <a:pt x="5985373" y="365439"/>
                </a:cubicBezTo>
                <a:cubicBezTo>
                  <a:pt x="5985373" y="365439"/>
                  <a:pt x="5985373" y="365439"/>
                  <a:pt x="8011470" y="3854515"/>
                </a:cubicBezTo>
                <a:cubicBezTo>
                  <a:pt x="8142468" y="4072039"/>
                  <a:pt x="8142468" y="4350470"/>
                  <a:pt x="8011470" y="4567993"/>
                </a:cubicBezTo>
                <a:cubicBezTo>
                  <a:pt x="8011470" y="4567993"/>
                  <a:pt x="8011470" y="4567993"/>
                  <a:pt x="7904625" y="4751987"/>
                </a:cubicBezTo>
                <a:lnTo>
                  <a:pt x="7884791" y="4786143"/>
                </a:lnTo>
                <a:lnTo>
                  <a:pt x="0" y="4786143"/>
                </a:lnTo>
                <a:lnTo>
                  <a:pt x="0" y="1564110"/>
                </a:lnTo>
                <a:lnTo>
                  <a:pt x="27177" y="1517107"/>
                </a:lnTo>
                <a:cubicBezTo>
                  <a:pt x="220245" y="1183191"/>
                  <a:pt x="440895" y="801574"/>
                  <a:pt x="693065" y="365439"/>
                </a:cubicBezTo>
                <a:cubicBezTo>
                  <a:pt x="824063" y="139215"/>
                  <a:pt x="1059859" y="0"/>
                  <a:pt x="13218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2B7D79-F3A1-2548-BFF4-4C0DC5138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281" y="2961564"/>
            <a:ext cx="5124734" cy="32686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6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Investigation of known druggable target genes in aortitis</a:t>
            </a:r>
            <a:endParaRPr lang="en-US" sz="5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AD463E1-6621-44B4-A995-C70A4631D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7830" y="385730"/>
            <a:ext cx="1128382" cy="847206"/>
            <a:chOff x="5307830" y="325570"/>
            <a:chExt cx="1128382" cy="847206"/>
          </a:xfrm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2BC37F0-23B1-9341-993D-60294F1451C9}"/>
              </a:ext>
            </a:extLst>
          </p:cNvPr>
          <p:cNvSpPr txBox="1"/>
          <p:nvPr/>
        </p:nvSpPr>
        <p:spPr>
          <a:xfrm>
            <a:off x="11890314" y="64886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2372DA-43F6-A540-9535-1AB70F74FDF0}"/>
              </a:ext>
            </a:extLst>
          </p:cNvPr>
          <p:cNvSpPr txBox="1"/>
          <p:nvPr/>
        </p:nvSpPr>
        <p:spPr>
          <a:xfrm>
            <a:off x="8687464" y="3435518"/>
            <a:ext cx="1615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(NEW) Figure 5</a:t>
            </a:r>
          </a:p>
        </p:txBody>
      </p:sp>
    </p:spTree>
    <p:extLst>
      <p:ext uri="{BB962C8B-B14F-4D97-AF65-F5344CB8AC3E}">
        <p14:creationId xmlns:p14="http://schemas.microsoft.com/office/powerpoint/2010/main" val="3937733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1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3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464595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5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546337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FB31CD-136A-9349-951D-0A37524CD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44" y="640263"/>
            <a:ext cx="5221266" cy="1344975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Helvetica" pitchFamily="2" charset="0"/>
              </a:rPr>
              <a:t>Druggable genes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25991-3C4F-6E43-848D-E58F6036D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95935"/>
            <a:ext cx="5018314" cy="37730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Helvetica" pitchFamily="2" charset="0"/>
              </a:rPr>
              <a:t>Focusing on druggable genes</a:t>
            </a:r>
            <a:r>
              <a:rPr lang="ko-KR" altLang="en-US" sz="1600" dirty="0">
                <a:latin typeface="Helvetica" pitchFamily="2" charset="0"/>
              </a:rPr>
              <a:t> </a:t>
            </a:r>
            <a:r>
              <a:rPr lang="en-US" sz="1600" dirty="0">
                <a:latin typeface="Helvetica" pitchFamily="2" charset="0"/>
              </a:rPr>
              <a:t>that were mentioned by </a:t>
            </a:r>
            <a:r>
              <a:rPr lang="en-US" sz="1600" dirty="0" err="1">
                <a:latin typeface="Helvetica" pitchFamily="2" charset="0"/>
              </a:rPr>
              <a:t>Koster</a:t>
            </a:r>
            <a:r>
              <a:rPr lang="en-US" sz="1600" dirty="0">
                <a:latin typeface="Helvetica" pitchFamily="2" charset="0"/>
              </a:rPr>
              <a:t> </a:t>
            </a:r>
            <a:r>
              <a:rPr lang="en-US" sz="1600" i="1" dirty="0">
                <a:latin typeface="Helvetica" pitchFamily="2" charset="0"/>
              </a:rPr>
              <a:t>et al.</a:t>
            </a:r>
            <a:r>
              <a:rPr lang="en-US" sz="1600" dirty="0">
                <a:latin typeface="Helvetica" pitchFamily="2" charset="0"/>
              </a:rPr>
              <a:t>, and others</a:t>
            </a:r>
          </a:p>
          <a:p>
            <a:endParaRPr lang="en-US" sz="1600" dirty="0">
              <a:latin typeface="Helvetica" pitchFamily="2" charset="0"/>
            </a:endParaRPr>
          </a:p>
          <a:p>
            <a:r>
              <a:rPr lang="en-US" sz="1600" dirty="0">
                <a:latin typeface="Helvetica" pitchFamily="2" charset="0"/>
              </a:rPr>
              <a:t>TOCILIZUMAB:  </a:t>
            </a:r>
            <a:r>
              <a:rPr lang="en-US" sz="1600" b="1" dirty="0">
                <a:latin typeface="Helvetica" pitchFamily="2" charset="0"/>
              </a:rPr>
              <a:t>IL6R</a:t>
            </a:r>
            <a:endParaRPr lang="en-US" sz="1600" dirty="0">
              <a:latin typeface="Helvetica" pitchFamily="2" charset="0"/>
            </a:endParaRPr>
          </a:p>
          <a:p>
            <a:r>
              <a:rPr lang="en-US" sz="1600" dirty="0">
                <a:latin typeface="Helvetica" pitchFamily="2" charset="0"/>
              </a:rPr>
              <a:t>SARILUMAB: </a:t>
            </a:r>
            <a:r>
              <a:rPr lang="en-US" sz="1600" b="1" dirty="0">
                <a:latin typeface="Helvetica" pitchFamily="2" charset="0"/>
              </a:rPr>
              <a:t>IL6R</a:t>
            </a:r>
          </a:p>
          <a:p>
            <a:r>
              <a:rPr lang="en-US" sz="1600" dirty="0">
                <a:latin typeface="Helvetica" pitchFamily="2" charset="0"/>
              </a:rPr>
              <a:t>SIRUKUMAB:</a:t>
            </a:r>
            <a:r>
              <a:rPr lang="en-US" sz="1600" b="1" dirty="0">
                <a:latin typeface="Helvetica" pitchFamily="2" charset="0"/>
              </a:rPr>
              <a:t> IL6</a:t>
            </a:r>
            <a:endParaRPr lang="en-US" sz="1600" dirty="0">
              <a:latin typeface="Helvetica" pitchFamily="2" charset="0"/>
            </a:endParaRPr>
          </a:p>
          <a:p>
            <a:r>
              <a:rPr lang="en-US" sz="1600" dirty="0">
                <a:latin typeface="Helvetica" pitchFamily="2" charset="0"/>
              </a:rPr>
              <a:t>ABATACEPT: </a:t>
            </a:r>
            <a:r>
              <a:rPr lang="en-US" sz="1600" b="1" dirty="0">
                <a:latin typeface="Helvetica" pitchFamily="2" charset="0"/>
              </a:rPr>
              <a:t>CD86, CD80</a:t>
            </a:r>
            <a:endParaRPr lang="en-US" sz="1600" dirty="0">
              <a:latin typeface="Helvetica" pitchFamily="2" charset="0"/>
            </a:endParaRPr>
          </a:p>
          <a:p>
            <a:r>
              <a:rPr lang="en-US" sz="1600" dirty="0">
                <a:latin typeface="Helvetica" pitchFamily="2" charset="0"/>
              </a:rPr>
              <a:t>USTEKINUMAB: </a:t>
            </a:r>
            <a:r>
              <a:rPr lang="en-US" sz="1600" b="1" dirty="0">
                <a:latin typeface="Helvetica" pitchFamily="2" charset="0"/>
              </a:rPr>
              <a:t>IL12B</a:t>
            </a:r>
            <a:r>
              <a:rPr lang="en-US" sz="1600" dirty="0">
                <a:latin typeface="Helvetica" pitchFamily="2" charset="0"/>
              </a:rPr>
              <a:t>, </a:t>
            </a:r>
            <a:r>
              <a:rPr lang="en-US" sz="1600" b="1" dirty="0">
                <a:latin typeface="Helvetica" pitchFamily="2" charset="0"/>
              </a:rPr>
              <a:t>IL12A,</a:t>
            </a:r>
            <a:r>
              <a:rPr lang="en-US" sz="1600" dirty="0">
                <a:latin typeface="Helvetica" pitchFamily="2" charset="0"/>
              </a:rPr>
              <a:t> </a:t>
            </a:r>
            <a:r>
              <a:rPr lang="en-US" sz="1600" b="1" dirty="0">
                <a:latin typeface="Helvetica" pitchFamily="2" charset="0"/>
              </a:rPr>
              <a:t>IL23A</a:t>
            </a:r>
          </a:p>
          <a:p>
            <a:endParaRPr lang="en-US" sz="16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1600" dirty="0">
                <a:latin typeface="Helvetica" pitchFamily="2" charset="0"/>
              </a:rPr>
              <a:t>+ METHOTREXATE, INFLIXIMAB, ETANERCEPT, ADALIMUMAB</a:t>
            </a:r>
          </a:p>
          <a:p>
            <a:endParaRPr lang="en-US" sz="1600" dirty="0">
              <a:latin typeface="Helvetica" pitchFamily="2" charset="0"/>
            </a:endParaRPr>
          </a:p>
          <a:p>
            <a:endParaRPr lang="en-US" sz="1600" dirty="0">
              <a:latin typeface="Helvetica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ACA4CE6-A764-D14E-BB79-50341EB75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2051" y="3206060"/>
            <a:ext cx="5089318" cy="328261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E16CDD2-6A1B-4345-8483-43A8E9CF3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3451" y="467651"/>
            <a:ext cx="5509692" cy="239671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E0C6252-ABAD-8B43-AAD4-64D864B0ED2D}"/>
              </a:ext>
            </a:extLst>
          </p:cNvPr>
          <p:cNvSpPr txBox="1"/>
          <p:nvPr/>
        </p:nvSpPr>
        <p:spPr>
          <a:xfrm>
            <a:off x="11890314" y="64886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821639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684295-2B25-904E-BFB0-4DB1927EE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Known druggable genes</a:t>
            </a: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26B0D-189C-8246-B22C-E2685926A3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902405" cy="28531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b="1" dirty="0"/>
              <a:t>Drug interaction info. from:</a:t>
            </a:r>
          </a:p>
          <a:p>
            <a:r>
              <a:rPr lang="en-US" sz="1600" dirty="0" err="1"/>
              <a:t>DGIdb</a:t>
            </a:r>
            <a:endParaRPr lang="en-US" sz="1600" dirty="0"/>
          </a:p>
          <a:p>
            <a:r>
              <a:rPr lang="en-US" sz="1600" dirty="0" err="1"/>
              <a:t>Koster</a:t>
            </a:r>
            <a:r>
              <a:rPr lang="en-US" sz="1600" dirty="0"/>
              <a:t> </a:t>
            </a:r>
            <a:r>
              <a:rPr lang="en-US" sz="1600" i="1" dirty="0"/>
              <a:t>et al.</a:t>
            </a:r>
          </a:p>
          <a:p>
            <a:r>
              <a:rPr lang="en-US" sz="1600" dirty="0" err="1"/>
              <a:t>Gremese</a:t>
            </a:r>
            <a:r>
              <a:rPr lang="en-US" sz="1600" dirty="0"/>
              <a:t> </a:t>
            </a:r>
            <a:r>
              <a:rPr lang="en-US" sz="1600" i="1" dirty="0"/>
              <a:t>et al.</a:t>
            </a:r>
          </a:p>
          <a:p>
            <a:r>
              <a:rPr lang="en-US" sz="1600" dirty="0" err="1"/>
              <a:t>Bursi</a:t>
            </a:r>
            <a:r>
              <a:rPr lang="en-US" sz="1600" dirty="0"/>
              <a:t> </a:t>
            </a:r>
            <a:r>
              <a:rPr lang="en-US" sz="1600" i="1" dirty="0"/>
              <a:t>et al</a:t>
            </a:r>
            <a:r>
              <a:rPr lang="en-US" altLang="ko-KR" sz="1600" i="1" dirty="0"/>
              <a:t>.</a:t>
            </a:r>
          </a:p>
          <a:p>
            <a:r>
              <a:rPr lang="en-US" sz="1600" dirty="0" err="1"/>
              <a:t>Cronstein</a:t>
            </a:r>
            <a:r>
              <a:rPr lang="en-US" sz="1600" dirty="0"/>
              <a:t> </a:t>
            </a:r>
            <a:r>
              <a:rPr lang="en-US" sz="1600" i="1" dirty="0"/>
              <a:t>et al.</a:t>
            </a:r>
          </a:p>
          <a:p>
            <a:r>
              <a:rPr lang="en-US" altLang="ko-KR" sz="1600" dirty="0" err="1"/>
              <a:t>Dejaco</a:t>
            </a:r>
            <a:r>
              <a:rPr lang="en-US" altLang="ko-KR" sz="1600" dirty="0"/>
              <a:t> </a:t>
            </a:r>
            <a:r>
              <a:rPr lang="en-US" altLang="ko-KR" sz="1600" i="1" dirty="0"/>
              <a:t>et al.</a:t>
            </a:r>
          </a:p>
          <a:p>
            <a:r>
              <a:rPr lang="en-US" sz="1600" dirty="0"/>
              <a:t>Harrington</a:t>
            </a:r>
            <a:r>
              <a:rPr lang="en-US" sz="1600" i="1" dirty="0"/>
              <a:t> et al.</a:t>
            </a:r>
            <a:br>
              <a:rPr lang="en-US" sz="1600" i="1" dirty="0"/>
            </a:br>
            <a:endParaRPr lang="en-US" sz="1600" i="1" dirty="0"/>
          </a:p>
          <a:p>
            <a:endParaRPr lang="en-US" sz="1600" i="1" dirty="0"/>
          </a:p>
          <a:p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3AB92B-0B10-4141-9E61-3DF433007924}"/>
              </a:ext>
            </a:extLst>
          </p:cNvPr>
          <p:cNvSpPr txBox="1"/>
          <p:nvPr/>
        </p:nvSpPr>
        <p:spPr>
          <a:xfrm>
            <a:off x="-30805" y="6488670"/>
            <a:ext cx="4041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Nodes with thick boarders, adj-</a:t>
            </a:r>
            <a:r>
              <a:rPr lang="en-US" i="1" dirty="0"/>
              <a:t>P</a:t>
            </a:r>
            <a:r>
              <a:rPr lang="en-US" dirty="0"/>
              <a:t> &lt; 0.05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7961CB-91B6-E749-998E-275AF33C6C05}"/>
              </a:ext>
            </a:extLst>
          </p:cNvPr>
          <p:cNvSpPr txBox="1"/>
          <p:nvPr/>
        </p:nvSpPr>
        <p:spPr>
          <a:xfrm>
            <a:off x="11890314" y="64886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46BD725-37F9-884C-9BF0-E0EE77F7AEF1}"/>
              </a:ext>
            </a:extLst>
          </p:cNvPr>
          <p:cNvSpPr/>
          <p:nvPr/>
        </p:nvSpPr>
        <p:spPr>
          <a:xfrm>
            <a:off x="4395537" y="176775"/>
            <a:ext cx="779646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ea typeface="Malgun Gothic" panose="020B0503020000020004" pitchFamily="34" charset="-127"/>
              </a:rPr>
              <a:t>Figure 5. </a:t>
            </a:r>
            <a:r>
              <a:rPr lang="en-US" altLang="ko-KR" b="1" dirty="0">
                <a:latin typeface="Arial" panose="020B0604020202020204" pitchFamily="34" charset="0"/>
                <a:ea typeface="Malgun Gothic" panose="020B0503020000020004" pitchFamily="34" charset="-127"/>
              </a:rPr>
              <a:t>(</a:t>
            </a:r>
            <a:r>
              <a:rPr lang="en-US" b="1" dirty="0">
                <a:latin typeface="Arial" panose="020B0604020202020204" pitchFamily="34" charset="0"/>
                <a:ea typeface="Malgun Gothic" panose="020B0503020000020004" pitchFamily="34" charset="-127"/>
              </a:rPr>
              <a:t>tentative legend)</a:t>
            </a:r>
            <a:r>
              <a:rPr lang="ko-KR" altLang="en-US" b="1" dirty="0">
                <a:latin typeface="Arial" panose="020B0604020202020204" pitchFamily="34" charset="0"/>
                <a:ea typeface="Malgun Gothic" panose="020B0503020000020004" pitchFamily="34" charset="-127"/>
              </a:rPr>
              <a:t> </a:t>
            </a:r>
            <a:r>
              <a:rPr lang="en-US" dirty="0">
                <a:latin typeface="Helvetica" pitchFamily="2" charset="0"/>
              </a:rPr>
              <a:t>Gene expression profile of known druggable genes in aortitis (mainly GCA)  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2D022B-4124-3144-BC3D-432EAB4B4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1249" y="1747052"/>
            <a:ext cx="64516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41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6241</TotalTime>
  <Words>783</Words>
  <Application>Microsoft Macintosh PowerPoint</Application>
  <PresentationFormat>Widescreen</PresentationFormat>
  <Paragraphs>343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Office Theme</vt:lpstr>
      <vt:lpstr>PowerPoint Presentation</vt:lpstr>
      <vt:lpstr>Manuscript outline</vt:lpstr>
      <vt:lpstr>Figure 1.</vt:lpstr>
      <vt:lpstr>Figure 2.</vt:lpstr>
      <vt:lpstr>Figure 3.</vt:lpstr>
      <vt:lpstr>Figure 4.</vt:lpstr>
      <vt:lpstr>Investigation of known druggable target genes in aortitis</vt:lpstr>
      <vt:lpstr>Druggable genes</vt:lpstr>
      <vt:lpstr>Known druggable genes</vt:lpstr>
      <vt:lpstr>Figure 6.</vt:lpstr>
      <vt:lpstr> Misc.</vt:lpstr>
      <vt:lpstr>PowerPoint Presentation</vt:lpstr>
      <vt:lpstr>Pro-inflammatory cytokines</vt:lpstr>
      <vt:lpstr>IL12A, IL12, IL23A interacting genes</vt:lpstr>
      <vt:lpstr>Terminology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Hur, Benjamin (Ben), Ph.D.</dc:creator>
  <cp:lastModifiedBy>Hur, Benjamin (Ben), Ph.D.</cp:lastModifiedBy>
  <cp:revision>185</cp:revision>
  <dcterms:created xsi:type="dcterms:W3CDTF">2021-05-31T17:59:11Z</dcterms:created>
  <dcterms:modified xsi:type="dcterms:W3CDTF">2021-06-10T02:58:14Z</dcterms:modified>
</cp:coreProperties>
</file>

<file path=docProps/thumbnail.jpeg>
</file>